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1" r:id="rId2"/>
    <p:sldId id="329" r:id="rId3"/>
    <p:sldId id="330" r:id="rId4"/>
    <p:sldId id="331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32" r:id="rId17"/>
    <p:sldId id="316" r:id="rId18"/>
    <p:sldId id="350" r:id="rId19"/>
    <p:sldId id="351" r:id="rId20"/>
    <p:sldId id="352" r:id="rId21"/>
    <p:sldId id="353" r:id="rId22"/>
    <p:sldId id="354" r:id="rId23"/>
    <p:sldId id="355" r:id="rId24"/>
    <p:sldId id="320" r:id="rId25"/>
    <p:sldId id="318" r:id="rId26"/>
    <p:sldId id="311" r:id="rId27"/>
    <p:sldId id="313" r:id="rId28"/>
    <p:sldId id="314" r:id="rId29"/>
    <p:sldId id="336" r:id="rId30"/>
  </p:sldIdLst>
  <p:sldSz cx="12192000" cy="6858000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00"/>
    <a:srgbClr val="CC3300"/>
    <a:srgbClr val="FF5050"/>
    <a:srgbClr val="FFFF66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562" autoAdjust="0"/>
  </p:normalViewPr>
  <p:slideViewPr>
    <p:cSldViewPr snapToGrid="0">
      <p:cViewPr>
        <p:scale>
          <a:sx n="80" d="100"/>
          <a:sy n="80" d="100"/>
        </p:scale>
        <p:origin x="-318" y="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665" cy="496808"/>
          </a:xfrm>
          <a:prstGeom prst="rect">
            <a:avLst/>
          </a:prstGeom>
        </p:spPr>
        <p:txBody>
          <a:bodyPr vert="horz" lIns="90722" tIns="45361" rIns="90722" bIns="453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867" y="1"/>
            <a:ext cx="2890665" cy="496808"/>
          </a:xfrm>
          <a:prstGeom prst="rect">
            <a:avLst/>
          </a:prstGeom>
        </p:spPr>
        <p:txBody>
          <a:bodyPr vert="horz" lIns="90722" tIns="45361" rIns="90722" bIns="45361" rtlCol="0"/>
          <a:lstStyle>
            <a:lvl1pPr algn="r">
              <a:defRPr sz="1200"/>
            </a:lvl1pPr>
          </a:lstStyle>
          <a:p>
            <a:fld id="{9C0828F8-3204-4033-9AEA-01CEE6222CFA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2" tIns="45361" rIns="90722" bIns="4536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598" y="4715710"/>
            <a:ext cx="5335894" cy="4466511"/>
          </a:xfrm>
          <a:prstGeom prst="rect">
            <a:avLst/>
          </a:prstGeom>
        </p:spPr>
        <p:txBody>
          <a:bodyPr vert="horz" lIns="90722" tIns="45361" rIns="90722" bIns="453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4"/>
            <a:ext cx="2890665" cy="496808"/>
          </a:xfrm>
          <a:prstGeom prst="rect">
            <a:avLst/>
          </a:prstGeom>
        </p:spPr>
        <p:txBody>
          <a:bodyPr vert="horz" lIns="90722" tIns="45361" rIns="90722" bIns="453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867" y="9428244"/>
            <a:ext cx="2890665" cy="496808"/>
          </a:xfrm>
          <a:prstGeom prst="rect">
            <a:avLst/>
          </a:prstGeom>
        </p:spPr>
        <p:txBody>
          <a:bodyPr vert="horz" lIns="90722" tIns="45361" rIns="90722" bIns="45361" rtlCol="0" anchor="b"/>
          <a:lstStyle>
            <a:lvl1pPr algn="r">
              <a:defRPr sz="1200"/>
            </a:lvl1pPr>
          </a:lstStyle>
          <a:p>
            <a:fld id="{8E6F1705-74AC-4F0F-9121-3FCEAE360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929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705-74AC-4F0F-9121-3FCEAE360E93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8262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38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302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6188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850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666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291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482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886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4359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9657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DBA23-B4E0-4460-8856-6299F0CDB6C3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996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92043" y="882617"/>
            <a:ext cx="5647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solidFill>
                  <a:srgbClr val="FF0000"/>
                </a:solidFill>
              </a:rPr>
              <a:t>«Хорошая подготовка – это половина победы».</a:t>
            </a:r>
            <a:br>
              <a:rPr lang="ru-RU" sz="2000" i="1" dirty="0" smtClean="0">
                <a:solidFill>
                  <a:srgbClr val="FF0000"/>
                </a:solidFill>
              </a:rPr>
            </a:br>
            <a:r>
              <a:rPr lang="ru-RU" dirty="0" smtClean="0"/>
              <a:t> (</a:t>
            </a:r>
            <a:r>
              <a:rPr lang="ru-RU" dirty="0" err="1" smtClean="0"/>
              <a:t>Миге́ль</a:t>
            </a:r>
            <a:r>
              <a:rPr lang="ru-RU" dirty="0" smtClean="0"/>
              <a:t> де </a:t>
            </a:r>
            <a:r>
              <a:rPr lang="ru-RU" b="1" dirty="0" err="1" smtClean="0"/>
              <a:t>Серва́нтес</a:t>
            </a:r>
            <a:r>
              <a:rPr lang="ru-RU" dirty="0" smtClean="0"/>
              <a:t> —всемирно известный испанский писатель)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8135" y="1661049"/>
            <a:ext cx="11388435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Порядок  </a:t>
            </a:r>
            <a:r>
              <a:rPr lang="ru-RU" sz="4800" b="1" dirty="0">
                <a:solidFill>
                  <a:srgbClr val="FF0000"/>
                </a:solidFill>
              </a:rPr>
              <a:t>проведения государственной итоговой аттестации по образовательным программам основного общего образования в </a:t>
            </a:r>
            <a:r>
              <a:rPr lang="ru-RU" sz="4800" b="1" dirty="0" smtClean="0">
                <a:solidFill>
                  <a:srgbClr val="FF0000"/>
                </a:solidFill>
              </a:rPr>
              <a:t>2020 году</a:t>
            </a:r>
          </a:p>
          <a:p>
            <a:pPr algn="r"/>
            <a:endParaRPr lang="ru-RU" sz="2000" b="1" i="1" dirty="0" smtClean="0"/>
          </a:p>
          <a:p>
            <a:pPr algn="r"/>
            <a:endParaRPr lang="ru-RU" sz="2000" b="1" i="1" dirty="0" smtClean="0"/>
          </a:p>
          <a:p>
            <a:pPr algn="r"/>
            <a:endParaRPr lang="ru-RU" sz="2000" b="1" i="1" dirty="0" smtClean="0"/>
          </a:p>
          <a:p>
            <a:pPr algn="r"/>
            <a:r>
              <a:rPr lang="ru-RU" sz="2000" b="1" i="1" dirty="0" err="1" smtClean="0"/>
              <a:t>Г.Д.Имамразыева</a:t>
            </a:r>
            <a:r>
              <a:rPr lang="ru-RU" sz="2000" b="1" i="1" dirty="0" smtClean="0"/>
              <a:t> - методист МКУ «Управление образования», </a:t>
            </a:r>
          </a:p>
          <a:p>
            <a:pPr algn="r"/>
            <a:r>
              <a:rPr lang="ru-RU" sz="2000" b="1" i="1" dirty="0" smtClean="0"/>
              <a:t>муниципальный координатор ОГЭ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xmlns="" val="411513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3"/>
          <p:cNvSpPr>
            <a:spLocks noChangeArrowheads="1"/>
          </p:cNvSpPr>
          <p:nvPr/>
        </p:nvSpPr>
        <p:spPr bwMode="auto">
          <a:xfrm>
            <a:off x="397934" y="476250"/>
            <a:ext cx="11233151" cy="486287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>
              <a:solidFill>
                <a:schemeClr val="tx2"/>
              </a:solidFill>
              <a:latin typeface="Arial" charset="0"/>
            </a:endParaRPr>
          </a:p>
          <a:p>
            <a:pPr algn="ctr"/>
            <a:r>
              <a:rPr lang="ru-RU" sz="2400">
                <a:solidFill>
                  <a:schemeClr val="tx2"/>
                </a:solidFill>
                <a:latin typeface="Arial" charset="0"/>
              </a:rPr>
              <a:t>Задание 3. Монологическое высказывание.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" charset="0"/>
              </a:rPr>
              <a:t>Выберите одну из предложенных тем беседы.</a:t>
            </a:r>
          </a:p>
          <a:p>
            <a:pPr algn="ctr"/>
            <a:endParaRPr lang="ru-RU" sz="2400">
              <a:solidFill>
                <a:srgbClr val="FF0000"/>
              </a:solidFill>
              <a:latin typeface="Arial" charset="0"/>
            </a:endParaRP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Тема 1.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Путешествие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2400" i="1">
                <a:solidFill>
                  <a:schemeClr val="tx2"/>
                </a:solidFill>
                <a:latin typeface="Arial" charset="0"/>
              </a:rPr>
              <a:t>(на основе описания фотографии).</a:t>
            </a: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Тема 2.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Человек, который повлиял на мою жизнь 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(</a:t>
            </a:r>
            <a:r>
              <a:rPr lang="ru-RU" sz="2400" i="1">
                <a:solidFill>
                  <a:schemeClr val="tx2"/>
                </a:solidFill>
                <a:latin typeface="Arial" charset="0"/>
              </a:rPr>
              <a:t>повествование на основе жизненного опыта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).</a:t>
            </a: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Тема 3.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Почему нужно хранить память об истории своей Родины? 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(</a:t>
            </a:r>
            <a:r>
              <a:rPr lang="ru-RU" sz="2400" i="1">
                <a:solidFill>
                  <a:schemeClr val="tx2"/>
                </a:solidFill>
                <a:latin typeface="Arial" charset="0"/>
              </a:rPr>
              <a:t>рассуждение по поставленному вопросу).</a:t>
            </a:r>
          </a:p>
          <a:p>
            <a:pPr algn="ctr"/>
            <a:r>
              <a:rPr lang="ru-RU" sz="2000">
                <a:solidFill>
                  <a:schemeClr val="tx2"/>
                </a:solidFill>
                <a:latin typeface="Arial" charset="0"/>
              </a:rPr>
              <a:t>У Вас есть 1 минута на подготовку.</a:t>
            </a:r>
          </a:p>
          <a:p>
            <a:pPr algn="ctr"/>
            <a:r>
              <a:rPr lang="ru-RU" sz="2000">
                <a:solidFill>
                  <a:schemeClr val="tx2"/>
                </a:solidFill>
                <a:latin typeface="Arial" charset="0"/>
              </a:rPr>
              <a:t>Ваше высказывание должно занимать не более 3 минут. </a:t>
            </a:r>
          </a:p>
          <a:p>
            <a:pPr algn="ctr"/>
            <a:endParaRPr lang="ru-RU" sz="2000">
              <a:solidFill>
                <a:schemeClr val="tx2"/>
              </a:solidFill>
              <a:latin typeface="Arial" charset="0"/>
            </a:endParaRPr>
          </a:p>
          <a:p>
            <a:pPr algn="ctr"/>
            <a:endParaRPr lang="ru-RU" sz="2000">
              <a:solidFill>
                <a:schemeClr val="tx2"/>
              </a:solidFill>
              <a:latin typeface="Arial" charset="0"/>
            </a:endParaRPr>
          </a:p>
          <a:p>
            <a:pPr algn="ctr"/>
            <a:r>
              <a:rPr lang="ru-RU" sz="2000">
                <a:solidFill>
                  <a:srgbClr val="FF0000"/>
                </a:solidFill>
                <a:latin typeface="Arial" charset="0"/>
              </a:rPr>
              <a:t>Норма не менее 10 предложений.</a:t>
            </a:r>
            <a:endParaRPr lang="ru-RU" sz="160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3"/>
          <p:cNvSpPr>
            <a:spLocks noChangeArrowheads="1"/>
          </p:cNvSpPr>
          <p:nvPr/>
        </p:nvSpPr>
        <p:spPr bwMode="auto">
          <a:xfrm>
            <a:off x="376767" y="836613"/>
            <a:ext cx="11233151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Опишите фотографию </a:t>
            </a:r>
            <a:endParaRPr lang="ru-RU" sz="20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1507" name="AutoShape 2" descr="ÐÐ°ÑÑÐ¸Ð½ÐºÐ¸ Ð¿Ð¾ Ð·Ð°Ð¿ÑÐ¾ÑÑ ÑÐ¾ÑÐ¾ Ð¼ÑÐ¶ÑÐ¸Ð½Ð° Ð¸ Ð¶ÐµÐ½ÑÐ¸Ð½Ð° Ð¿ÑÑÐµÑÐµÑÑÐ²Ð¸Ðµ ÑÐºÑÐºÑÑÑÐ¸Ñ"/>
          <p:cNvSpPr>
            <a:spLocks noChangeAspect="1" noChangeArrowheads="1"/>
          </p:cNvSpPr>
          <p:nvPr/>
        </p:nvSpPr>
        <p:spPr bwMode="auto">
          <a:xfrm>
            <a:off x="173567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6867" y="2852738"/>
            <a:ext cx="7592484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Прямоугольник 2"/>
          <p:cNvSpPr>
            <a:spLocks noChangeArrowheads="1"/>
          </p:cNvSpPr>
          <p:nvPr/>
        </p:nvSpPr>
        <p:spPr bwMode="auto">
          <a:xfrm>
            <a:off x="4493684" y="836613"/>
            <a:ext cx="7727949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Не забудьте описать: </a:t>
            </a:r>
          </a:p>
          <a:p>
            <a:r>
              <a:rPr lang="ru-RU" sz="2000"/>
              <a:t>• кто изображён; </a:t>
            </a:r>
          </a:p>
          <a:p>
            <a:r>
              <a:rPr lang="ru-RU" sz="2000"/>
              <a:t>• чем заняты люди; </a:t>
            </a:r>
          </a:p>
          <a:p>
            <a:r>
              <a:rPr lang="ru-RU" sz="2000"/>
              <a:t>• какой момент запечатлён на фотографии;</a:t>
            </a:r>
          </a:p>
          <a:p>
            <a:r>
              <a:rPr lang="ru-RU" sz="2000"/>
              <a:t> • роль путешествий в расширении кругозора. </a:t>
            </a:r>
          </a:p>
        </p:txBody>
      </p:sp>
      <p:sp>
        <p:nvSpPr>
          <p:cNvPr id="21510" name="Прямоугольник 5"/>
          <p:cNvSpPr>
            <a:spLocks noChangeArrowheads="1"/>
          </p:cNvSpPr>
          <p:nvPr/>
        </p:nvSpPr>
        <p:spPr bwMode="auto">
          <a:xfrm>
            <a:off x="2940051" y="160338"/>
            <a:ext cx="40865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>
                <a:solidFill>
                  <a:srgbClr val="FF0000"/>
                </a:solidFill>
              </a:rPr>
              <a:t>Карточка участника собеседования 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ÐÐ°ÑÑÐ¸Ð½ÐºÐ¸ Ð¿Ð¾ Ð·Ð°Ð¿ÑÐ¾ÑÑ ÑÐ¾ÑÐ¾ Ð¼ÑÐ¶ÑÐ¸Ð½Ð° Ð¸ Ð¶ÐµÐ½ÑÐ¸Ð½Ð° Ð¿ÑÑÐµÑÐµÑÑÐ²Ð¸Ðµ ÑÐºÑÐºÑÑÑÐ¸Ñ"/>
          <p:cNvSpPr>
            <a:spLocks noChangeAspect="1" noChangeArrowheads="1"/>
          </p:cNvSpPr>
          <p:nvPr/>
        </p:nvSpPr>
        <p:spPr bwMode="auto">
          <a:xfrm>
            <a:off x="173567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63034" y="692151"/>
            <a:ext cx="8352367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Тема 2. Человек, который повлиял на мою жизнь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Расскажите о человеке, который повлиял на Вашу жизнь. </a:t>
            </a:r>
          </a:p>
          <a:p>
            <a:pPr>
              <a:defRPr/>
            </a:pPr>
            <a:r>
              <a:rPr lang="ru-RU" sz="2000" u="sng" dirty="0">
                <a:cs typeface="Arial" pitchFamily="34" charset="0"/>
              </a:rPr>
              <a:t>Не забудьте рассказать: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кто этот человек;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• как он появился в Вашей жизни;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• какое влияние оказал на Вашу жизнь;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какой жизненный урок Вы вынесли.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07834" y="3500438"/>
            <a:ext cx="8352367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Тема 3. Почему нужно хранить память об истории своей Родины? Почему нужно хранить память об истории своей Родины? </a:t>
            </a:r>
          </a:p>
          <a:p>
            <a:pPr>
              <a:defRPr/>
            </a:pPr>
            <a:r>
              <a:rPr lang="ru-RU" sz="2000" u="sng" dirty="0">
                <a:cs typeface="Arial" pitchFamily="34" charset="0"/>
              </a:rPr>
              <a:t>Не забудьте дать ответы на вопросы: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Что значит для человека Родина? •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Может ли человек равнодушно относиться к прошлому своей страны? Почему?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Какие уроки даёт нам история?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Согласны ли Вы, что без прошлого нет будущего? </a:t>
            </a:r>
          </a:p>
        </p:txBody>
      </p:sp>
      <p:sp>
        <p:nvSpPr>
          <p:cNvPr id="22533" name="Прямоугольник 6"/>
          <p:cNvSpPr>
            <a:spLocks noChangeArrowheads="1"/>
          </p:cNvSpPr>
          <p:nvPr/>
        </p:nvSpPr>
        <p:spPr bwMode="auto">
          <a:xfrm>
            <a:off x="2940051" y="160338"/>
            <a:ext cx="40865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>
                <a:solidFill>
                  <a:srgbClr val="FF0000"/>
                </a:solidFill>
              </a:rPr>
              <a:t>Карточка участника собеседования 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ÐÐ°ÑÑÐ¸Ð½ÐºÐ¸ Ð¿Ð¾ Ð·Ð°Ð¿ÑÐ¾ÑÑ ÑÐ¾ÑÐ¾ Ð¼ÑÐ¶ÑÐ¸Ð½Ð° Ð¸ Ð¶ÐµÐ½ÑÐ¸Ð½Ð° Ð¿ÑÑÐµÑÐµÑÑÐ²Ð¸Ðµ ÑÐºÑÐºÑÑÑÐ¸Ñ"/>
          <p:cNvSpPr>
            <a:spLocks noChangeAspect="1" noChangeArrowheads="1"/>
          </p:cNvSpPr>
          <p:nvPr/>
        </p:nvSpPr>
        <p:spPr bwMode="auto">
          <a:xfrm>
            <a:off x="173567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63034" y="692151"/>
            <a:ext cx="8352367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Тема 2. Человек, который повлиял на мою жизнь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Расскажите о человеке, который повлиял на Вашу жизнь. </a:t>
            </a:r>
          </a:p>
          <a:p>
            <a:pPr>
              <a:defRPr/>
            </a:pPr>
            <a:r>
              <a:rPr lang="ru-RU" sz="2000" u="sng" dirty="0">
                <a:cs typeface="Arial" pitchFamily="34" charset="0"/>
              </a:rPr>
              <a:t>Не забудьте рассказать: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кто этот человек;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• как он появился в Вашей жизни;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• какое влияние оказал на Вашу жизнь;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какой жизненный урок Вы вынесли.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07834" y="3500438"/>
            <a:ext cx="8352367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Тема 3. Почему нужно хранить память об истории своей Родины? Почему нужно хранить память об истории своей Родины? </a:t>
            </a:r>
          </a:p>
          <a:p>
            <a:pPr>
              <a:defRPr/>
            </a:pPr>
            <a:r>
              <a:rPr lang="ru-RU" sz="2000" u="sng" dirty="0">
                <a:cs typeface="Arial" pitchFamily="34" charset="0"/>
              </a:rPr>
              <a:t>Не забудьте дать ответы на вопросы: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Что значит для человека Родина? •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Может ли человек равнодушно относиться к прошлому своей страны? Почему?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Какие уроки даёт нам история?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Согласны ли Вы, что без прошлого нет будущего? </a:t>
            </a:r>
          </a:p>
        </p:txBody>
      </p:sp>
      <p:sp>
        <p:nvSpPr>
          <p:cNvPr id="22533" name="Прямоугольник 6"/>
          <p:cNvSpPr>
            <a:spLocks noChangeArrowheads="1"/>
          </p:cNvSpPr>
          <p:nvPr/>
        </p:nvSpPr>
        <p:spPr bwMode="auto">
          <a:xfrm>
            <a:off x="2940051" y="160338"/>
            <a:ext cx="40865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>
                <a:solidFill>
                  <a:srgbClr val="FF0000"/>
                </a:solidFill>
              </a:rPr>
              <a:t>Карточка участника собеседования 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ÐÐ°ÑÑÐ¸Ð½ÐºÐ¸ Ð¿Ð¾ Ð·Ð°Ð¿ÑÐ¾ÑÑ ÑÐ¾ÑÐ¾ Ð¼ÑÐ¶ÑÐ¸Ð½Ð° Ð¸ Ð¶ÐµÐ½ÑÐ¸Ð½Ð° Ð¿ÑÑÐµÑÐµÑÑÐ²Ð¸Ðµ ÑÐºÑÐºÑÑÑÐ¸Ñ"/>
          <p:cNvSpPr>
            <a:spLocks noChangeAspect="1" noChangeArrowheads="1"/>
          </p:cNvSpPr>
          <p:nvPr/>
        </p:nvSpPr>
        <p:spPr bwMode="auto">
          <a:xfrm>
            <a:off x="173567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6767" y="549275"/>
            <a:ext cx="9277351" cy="12618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u="sng" dirty="0">
                <a:solidFill>
                  <a:srgbClr val="FF0000"/>
                </a:solidFill>
                <a:cs typeface="Arial" pitchFamily="34" charset="0"/>
              </a:rPr>
              <a:t>Тема 1. </a:t>
            </a: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Путешествие. Опишите фотографию.</a:t>
            </a:r>
          </a:p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cs typeface="Arial" pitchFamily="34" charset="0"/>
              </a:rPr>
              <a:t>1) </a:t>
            </a:r>
            <a:r>
              <a:rPr lang="ru-RU" sz="1800" dirty="0">
                <a:solidFill>
                  <a:srgbClr val="002060"/>
                </a:solidFill>
                <a:cs typeface="Arial" pitchFamily="34" charset="0"/>
              </a:rPr>
              <a:t>В чём польза путешествий?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cs typeface="Arial" pitchFamily="34" charset="0"/>
              </a:rPr>
              <a:t>2) Какими навыками должен обладать современный путешественник?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cs typeface="Arial" pitchFamily="34" charset="0"/>
              </a:rPr>
              <a:t>3) В какой стране Вам бы хотелось побывать? Почему?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24718" y="2349500"/>
            <a:ext cx="8352367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800" dirty="0">
                <a:solidFill>
                  <a:srgbClr val="FF0000"/>
                </a:solidFill>
                <a:cs typeface="Arial" pitchFamily="34" charset="0"/>
              </a:rPr>
              <a:t>Тема 2. Человек, который повлиял на мою жизнь Расскажите о человеке, который повлиял на Вашу жизнь.</a:t>
            </a:r>
            <a:r>
              <a:rPr lang="ru-RU" sz="1800" dirty="0">
                <a:cs typeface="Arial" pitchFamily="34" charset="0"/>
              </a:rPr>
              <a:t> 1) К чьим советам Вы прислушиваетесь чаще всего?</a:t>
            </a:r>
          </a:p>
          <a:p>
            <a:pPr>
              <a:defRPr/>
            </a:pPr>
            <a:r>
              <a:rPr lang="ru-RU" sz="1800" dirty="0">
                <a:cs typeface="Arial" pitchFamily="34" charset="0"/>
              </a:rPr>
              <a:t> 2) Стоит ли зависеть от мнения окружающих?</a:t>
            </a:r>
          </a:p>
          <a:p>
            <a:pPr>
              <a:defRPr/>
            </a:pPr>
            <a:r>
              <a:rPr lang="ru-RU" sz="1800" dirty="0">
                <a:cs typeface="Arial" pitchFamily="34" charset="0"/>
              </a:rPr>
              <a:t> 3) По каким вопросам Вы никогда не будете прислушиваться к мнению окружающих? </a:t>
            </a:r>
          </a:p>
        </p:txBody>
      </p:sp>
      <p:sp>
        <p:nvSpPr>
          <p:cNvPr id="23557" name="Прямоугольник 6"/>
          <p:cNvSpPr>
            <a:spLocks noChangeArrowheads="1"/>
          </p:cNvSpPr>
          <p:nvPr/>
        </p:nvSpPr>
        <p:spPr bwMode="auto">
          <a:xfrm>
            <a:off x="2940051" y="7939"/>
            <a:ext cx="42216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>
                <a:solidFill>
                  <a:srgbClr val="FF0000"/>
                </a:solidFill>
              </a:rPr>
              <a:t>Карточка собеседника-экзаменатора</a:t>
            </a:r>
          </a:p>
          <a:p>
            <a:pPr algn="ctr"/>
            <a:endParaRPr lang="ru-RU" sz="200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5684" y="4437064"/>
            <a:ext cx="9482667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800" dirty="0">
                <a:solidFill>
                  <a:srgbClr val="FF0000"/>
                </a:solidFill>
                <a:cs typeface="Arial" pitchFamily="34" charset="0"/>
              </a:rPr>
              <a:t>Тема 3. Почему нужно хранить память об истории своей Родины? Почему нужно хранить память об истории своей Родины?</a:t>
            </a:r>
          </a:p>
          <a:p>
            <a:pPr>
              <a:defRPr/>
            </a:pPr>
            <a:r>
              <a:rPr lang="ru-RU" sz="1800" dirty="0">
                <a:cs typeface="Arial" pitchFamily="34" charset="0"/>
              </a:rPr>
              <a:t> 1) Что Вы знаете о подвиге советского народа в годы Великой Отечественной войны? </a:t>
            </a:r>
          </a:p>
          <a:p>
            <a:pPr>
              <a:defRPr/>
            </a:pPr>
            <a:r>
              <a:rPr lang="ru-RU" sz="1800" dirty="0">
                <a:cs typeface="Arial" pitchFamily="34" charset="0"/>
              </a:rPr>
              <a:t>2) Какие дела, пусть малые, каждый из нас может сделать на благо Родины? </a:t>
            </a:r>
          </a:p>
          <a:p>
            <a:pPr>
              <a:defRPr/>
            </a:pPr>
            <a:r>
              <a:rPr lang="ru-RU" sz="1800" dirty="0">
                <a:cs typeface="Arial" pitchFamily="34" charset="0"/>
              </a:rPr>
              <a:t>3) Как, по Вашему мнению, можно воспитывать патриотизм в детях? 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4391" y="852435"/>
            <a:ext cx="112051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Подача заявления</a:t>
            </a:r>
          </a:p>
          <a:p>
            <a:endParaRPr lang="ru-RU" sz="2800" dirty="0" smtClean="0"/>
          </a:p>
          <a:p>
            <a:pPr algn="just"/>
            <a:r>
              <a:rPr lang="ru-RU" sz="2800" b="1" u="sng" dirty="0" smtClean="0">
                <a:solidFill>
                  <a:srgbClr val="FF0000"/>
                </a:solidFill>
              </a:rPr>
              <a:t>Заявление</a:t>
            </a:r>
            <a:r>
              <a:rPr lang="ru-RU" sz="2800" b="1" dirty="0" smtClean="0"/>
              <a:t> </a:t>
            </a:r>
            <a:r>
              <a:rPr lang="ru-RU" sz="2800" dirty="0" smtClean="0"/>
              <a:t>о выборе экзаменов и их количестве,</a:t>
            </a:r>
            <a:r>
              <a:rPr lang="ru-RU" sz="2800" dirty="0" smtClean="0">
                <a:solidFill>
                  <a:srgbClr val="FF0000"/>
                </a:solidFill>
              </a:rPr>
              <a:t> </a:t>
            </a:r>
            <a:r>
              <a:rPr lang="ru-RU" sz="2800" b="1" u="sng" dirty="0" smtClean="0">
                <a:solidFill>
                  <a:srgbClr val="FF0000"/>
                </a:solidFill>
              </a:rPr>
              <a:t>подписанное родителями </a:t>
            </a:r>
            <a:r>
              <a:rPr lang="ru-RU" sz="2800" dirty="0" smtClean="0"/>
              <a:t>(законными представителями), подаётся лично обучающимися на основании документа, удостоверяющего их личность (паспорт), </a:t>
            </a:r>
            <a:r>
              <a:rPr lang="ru-RU" sz="2800" b="1" u="sng" dirty="0" smtClean="0">
                <a:solidFill>
                  <a:srgbClr val="FF0000"/>
                </a:solidFill>
              </a:rPr>
              <a:t>не позднее 1 февраля 2020 года.</a:t>
            </a:r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2900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9381" y="807255"/>
            <a:ext cx="1161406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Аттестат об основном общем образовании</a:t>
            </a:r>
            <a:endParaRPr lang="ru-RU" sz="2800" dirty="0" smtClean="0">
              <a:solidFill>
                <a:srgbClr val="FF0000"/>
              </a:solidFill>
            </a:endParaRPr>
          </a:p>
          <a:p>
            <a:pPr algn="just"/>
            <a:r>
              <a:rPr lang="ru-RU" sz="2800" dirty="0" smtClean="0"/>
              <a:t>Основанием для </a:t>
            </a:r>
            <a:r>
              <a:rPr lang="ru-RU" sz="2800" b="1" u="sng" dirty="0" smtClean="0"/>
              <a:t>получения аттестата</a:t>
            </a:r>
            <a:r>
              <a:rPr lang="ru-RU" sz="2800" u="sng" dirty="0" smtClean="0"/>
              <a:t> </a:t>
            </a:r>
            <a:r>
              <a:rPr lang="ru-RU" sz="2800" dirty="0" smtClean="0"/>
              <a:t>об основном общем образовании является успешное прохождение ГИА-9 </a:t>
            </a:r>
            <a:r>
              <a:rPr lang="ru-RU" sz="2800" b="1" u="sng" dirty="0" smtClean="0"/>
              <a:t>по четырем учебным предметам</a:t>
            </a:r>
            <a:r>
              <a:rPr lang="ru-RU" sz="2800" dirty="0" smtClean="0"/>
              <a:t>. </a:t>
            </a:r>
            <a:r>
              <a:rPr lang="ru-RU" sz="2800" u="sng" dirty="0" smtClean="0"/>
              <a:t>Результаты экзаменов по предметам по выбору</a:t>
            </a:r>
            <a:r>
              <a:rPr lang="ru-RU" sz="2800" dirty="0" smtClean="0"/>
              <a:t>, в том числе неудовлетворительные, </a:t>
            </a:r>
            <a:r>
              <a:rPr lang="ru-RU" sz="2800" b="1" dirty="0" smtClean="0"/>
              <a:t>будут влиять на получение аттестата</a:t>
            </a:r>
            <a:r>
              <a:rPr lang="ru-RU" sz="2800" dirty="0" smtClean="0"/>
              <a:t>.</a:t>
            </a:r>
          </a:p>
          <a:p>
            <a:pPr algn="just"/>
            <a:r>
              <a:rPr lang="ru-RU" sz="2800" b="1" dirty="0" smtClean="0"/>
              <a:t>Итоговые отметки </a:t>
            </a:r>
            <a:r>
              <a:rPr lang="ru-RU" sz="2800" dirty="0" smtClean="0"/>
              <a:t>за 9 класс</a:t>
            </a:r>
            <a:r>
              <a:rPr lang="ru-RU" sz="2800" b="1" dirty="0" smtClean="0"/>
              <a:t> </a:t>
            </a:r>
            <a:r>
              <a:rPr lang="ru-RU" sz="2800" u="sng" dirty="0" smtClean="0"/>
              <a:t>по четырем учебным предметам</a:t>
            </a:r>
            <a:r>
              <a:rPr lang="ru-RU" sz="2800" b="1" dirty="0" smtClean="0"/>
              <a:t> </a:t>
            </a:r>
            <a:r>
              <a:rPr lang="ru-RU" sz="2800" dirty="0" smtClean="0"/>
              <a:t>определяются как </a:t>
            </a:r>
            <a:r>
              <a:rPr lang="ru-RU" sz="2800" u="sng" dirty="0" smtClean="0"/>
              <a:t>среднее арифметическое годовых и экзаменационных отметок</a:t>
            </a:r>
            <a:r>
              <a:rPr lang="ru-RU" sz="2800" dirty="0" smtClean="0"/>
              <a:t> выпускника и выставляются в аттестат целыми числами в соответствии с правилами математического округления.</a:t>
            </a:r>
          </a:p>
          <a:p>
            <a:pPr algn="just"/>
            <a:r>
              <a:rPr lang="ru-RU" sz="2800" b="1" dirty="0" smtClean="0"/>
              <a:t>Итоговые отметки по другим предметам </a:t>
            </a:r>
            <a:r>
              <a:rPr lang="ru-RU" sz="2800" dirty="0" smtClean="0"/>
              <a:t>учебного плана </a:t>
            </a:r>
            <a:r>
              <a:rPr lang="ru-RU" sz="2800" u="sng" dirty="0" smtClean="0"/>
              <a:t>выставляются на основе годовой отметки выпускника за 9 класс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900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8758" y="807255"/>
            <a:ext cx="1118655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/>
          </a:p>
          <a:p>
            <a:r>
              <a:rPr lang="ru-RU" sz="3200" b="1" dirty="0" smtClean="0"/>
              <a:t>Выпускники </a:t>
            </a:r>
            <a:r>
              <a:rPr lang="ru-RU" sz="3200" b="1" dirty="0"/>
              <a:t>IX классов, </a:t>
            </a:r>
            <a:r>
              <a:rPr lang="ru-RU" sz="3200" b="1" dirty="0">
                <a:solidFill>
                  <a:srgbClr val="FF0000"/>
                </a:solidFill>
              </a:rPr>
              <a:t>являющиеся лицами с ОВЗ, </a:t>
            </a:r>
            <a:r>
              <a:rPr lang="ru-RU" sz="3200" b="1" dirty="0"/>
              <a:t>имеют </a:t>
            </a:r>
            <a:r>
              <a:rPr lang="ru-RU" sz="3200" b="1" dirty="0" smtClean="0"/>
              <a:t>право добровольно </a:t>
            </a:r>
            <a:r>
              <a:rPr lang="ru-RU" sz="3200" b="1" dirty="0"/>
              <a:t>выбрать формат выпускных испытаний - основной государственный экзамен или государственный выпускной экзамен.</a:t>
            </a:r>
            <a:endParaRPr lang="ru-RU" sz="32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900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653143"/>
            <a:ext cx="10515600" cy="5523820"/>
          </a:xfrm>
        </p:spPr>
        <p:txBody>
          <a:bodyPr>
            <a:normAutofit fontScale="92500" lnSpcReduction="20000"/>
          </a:bodyPr>
          <a:lstStyle/>
          <a:p>
            <a:pPr algn="ctr" fontAlgn="base"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волна ОГЭ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2020</a:t>
            </a:r>
          </a:p>
          <a:p>
            <a:pPr algn="ctr" fontAlgn="base">
              <a:buNone/>
            </a:pPr>
            <a:endParaRPr lang="ru-RU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22 мая (пятница) – иностранные языки (английский, французский, немецкий, испанский);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23 мая (суббота) – иностранные языки (английский, французский, немецкий, испанский);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26 мая (вторник) – история, физика, биология, химия;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29 мая (пятница) – обществознание, информатика, география, химия;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30 мая (суббота) – обществознание;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 июня (вторник) – русский язык;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5 июня (пятница) – литература, физика, информатика, география, иностранные языки (английский, французский, немецкий, испанский);</a:t>
            </a:r>
          </a:p>
          <a:p>
            <a:pPr fontAlgn="base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9 июня (вторник) – математика.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973777"/>
            <a:ext cx="10515600" cy="5203186"/>
          </a:xfrm>
        </p:spPr>
        <p:txBody>
          <a:bodyPr>
            <a:normAutofit fontScale="85000" lnSpcReduction="20000"/>
          </a:bodyPr>
          <a:lstStyle/>
          <a:p>
            <a:pPr algn="ctr" fontAlgn="base">
              <a:buNone/>
            </a:pPr>
            <a: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Резервные дни основной волны ОГЭ </a:t>
            </a:r>
            <a: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2020</a:t>
            </a:r>
          </a:p>
          <a:p>
            <a:pPr algn="ctr" fontAlgn="base">
              <a:buNone/>
            </a:pPr>
            <a:endParaRPr lang="ru-RU" sz="3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20 июня (суббота) – по всем учебным предметам (за исключением русского языка и математики);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22 июня (понедельник) – русский язык;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23 июня (вторник) – по всем учебным предметам (за исключением русского языка и математики);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24 июня (среда) – математика;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25 июня (четверг) – по всем учебным предметам;</a:t>
            </a:r>
          </a:p>
          <a:p>
            <a:pPr fontAlgn="base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30 июня (вторник) – по всем учебным предметам.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439387" y="584659"/>
            <a:ext cx="9915896" cy="209288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PT Sans"/>
                <a:cs typeface="Arial" pitchFamily="34" charset="0"/>
              </a:rPr>
              <a:t>Порядок проведения государственной итоговой аттестации по образовательным программам основного общего образования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PT Sans"/>
                <a:cs typeface="Arial" pitchFamily="34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PT Sans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PT Sans"/>
                <a:cs typeface="Arial" pitchFamily="34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PT Sans"/>
                <a:cs typeface="Arial" pitchFamily="34" charset="0"/>
              </a:rPr>
            </a:b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767676"/>
                </a:solidFill>
                <a:effectLst/>
                <a:latin typeface="PT Sans"/>
                <a:cs typeface="Arial" pitchFamily="34" charset="0"/>
              </a:rPr>
              <a:t>  </a:t>
            </a:r>
            <a:endParaRPr kumimoji="0" lang="ru-RU" sz="11200" b="0" i="0" u="none" strike="noStrike" cap="none" normalizeH="0" baseline="0" dirty="0" smtClean="0">
              <a:ln>
                <a:noFill/>
              </a:ln>
              <a:solidFill>
                <a:srgbClr val="767676"/>
              </a:solidFill>
              <a:effectLst/>
              <a:latin typeface="PT Sans"/>
              <a:cs typeface="Arial" pitchFamily="34" charset="0"/>
            </a:endParaRPr>
          </a:p>
        </p:txBody>
      </p:sp>
      <p:pic>
        <p:nvPicPr>
          <p:cNvPr id="82946" name="Picture 2" descr="https://arhivurokov.ru/multiurok/8/6/6/866d5d7e5ac63ad34f460ccbc4d1995abdad7a67/matierialy-k-roditiel-skomu-sobraniiu-po-podghotov_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8639" y="1959430"/>
            <a:ext cx="11757250" cy="40969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00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771896"/>
            <a:ext cx="10515600" cy="5405067"/>
          </a:xfrm>
        </p:spPr>
        <p:txBody>
          <a:bodyPr>
            <a:normAutofit lnSpcReduction="10000"/>
          </a:bodyPr>
          <a:lstStyle/>
          <a:p>
            <a:pPr algn="ctr" fontAlgn="base"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Осенняя пересдача ОГЭ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2020</a:t>
            </a:r>
          </a:p>
          <a:p>
            <a:pPr algn="ctr" fontAlgn="base">
              <a:buNone/>
            </a:pPr>
            <a:endParaRPr lang="ru-RU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buNone/>
            </a:pPr>
            <a:endParaRPr lang="ru-RU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14 сентября (понедельник) – русский язык;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15 сентября (вторник) – математика;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16 сентября (среда) – по всем учебным предметам (за исключением русского языка и математики);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17 сентября (четверг) – по всем учебным предметам (за исключением русского языка и математики);</a:t>
            </a:r>
          </a:p>
          <a:p>
            <a:pPr fontAlgn="base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18 сентября (пятница) – по всем учебным предметам.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75657"/>
            <a:ext cx="10515600" cy="5001306"/>
          </a:xfrm>
        </p:spPr>
        <p:txBody>
          <a:bodyPr>
            <a:normAutofit fontScale="47500" lnSpcReduction="20000"/>
          </a:bodyPr>
          <a:lstStyle/>
          <a:p>
            <a:pPr algn="ctr" fontAlgn="base">
              <a:buNone/>
            </a:pP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волна ЕГЭ 2020</a:t>
            </a: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fontAlgn="base">
              <a:buNone/>
            </a:pPr>
            <a:endParaRPr lang="ru-RU" sz="3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25 мая (понедельник) – география, литература, информатика и ИКТ;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28 мая (четверг) – русский язык;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1 июня (понедельник) – ЕГЭ по математике базового и профильного уровней;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4 июня (четверг) – история, физика;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8 июня (понедельник) – обществознание, химия;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11 июня (четверг) – иностранные языки (английский, французский, немецкий, испанский, китайский) (кроме раздела «Говорение»), биология;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15 июня (понедельник) – иностранные языки (английский, французский, немецкий, испанский, китайский) (раздел «Говорение»);</a:t>
            </a:r>
          </a:p>
          <a:p>
            <a:pPr fontAlgn="base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16 июня (вторник) – иностранные языки (английский, французский, немецкий, испанский, китайский) (раздел «Говорение»);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ctr" fontAlgn="base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Резервные дни основной волны ЕГЭ 2020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fontAlgn="base"/>
            <a:endParaRPr lang="ru-RU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19 июня (пятница) – география, литература, информатика, иностранные языки (английский, французский, немецкий, испанский, китайский) (раздел «Говорение»);</a:t>
            </a:r>
          </a:p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20 июня (суббота) – иностранные языки (английский, французский, немецкий, испанский, китайский) (кроме раздела «Говорение»), биология;</a:t>
            </a:r>
          </a:p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22 июня (понедельник) – русский язык;</a:t>
            </a:r>
          </a:p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23 июня (вторник) – обществознание, химия;</a:t>
            </a:r>
          </a:p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24 июня (среда) – история, физика; </a:t>
            </a:r>
          </a:p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25 июня (четверг) – ЕГЭ по математике базового и профильного уровней;</a:t>
            </a:r>
          </a:p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29 июня (понедельник) – по всем учебным предметам;</a:t>
            </a:r>
          </a:p>
          <a:p>
            <a:pPr fontAlgn="base"/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24 сентября (четверг) – ЕГЭ по математике базового уровня, русский язык;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 fontAlgn="base"/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Досрочная волна 2020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fontAlgn="base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 марта (пятница) – география, литература;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23 марта (понедельник) – русский язык;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27 марта (пятница) – ЕГЭ по математике базового и профильного уровней;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 марта (понедельник) – иностранные языки (английский, французский, немецкий, испанский, китайский) (кроме раздела «Говорение»), биология, физика;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апреля (среда) – иностранные языки (английский, французский, немецкий, испанский, китайский) (раздел «Говорение»);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апреля (пятница) – обществознание, информатика;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 апреля (понедельник) – история, химия;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6265" y="852435"/>
            <a:ext cx="1077336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Порядок проведения государственной итоговой аттестации выпускников IХ классов</a:t>
            </a:r>
            <a:endParaRPr lang="ru-RU" sz="2800" dirty="0" smtClean="0">
              <a:solidFill>
                <a:srgbClr val="FF0000"/>
              </a:solidFill>
            </a:endParaRPr>
          </a:p>
          <a:p>
            <a:pPr algn="just"/>
            <a:r>
              <a:rPr lang="ru-RU" sz="2800" dirty="0" smtClean="0"/>
              <a:t> Экзамены выпускники сдают в пунктах проведения экзаменов (ППЭ).</a:t>
            </a:r>
          </a:p>
          <a:p>
            <a:pPr algn="just"/>
            <a:r>
              <a:rPr lang="ru-RU" sz="2800" dirty="0" smtClean="0"/>
              <a:t>При проведении экзаменов в каждой аудитории присутствуют </a:t>
            </a:r>
            <a:r>
              <a:rPr lang="ru-RU" sz="2800" b="1" dirty="0" smtClean="0"/>
              <a:t>организаторы</a:t>
            </a:r>
            <a:r>
              <a:rPr lang="ru-RU" sz="2800" dirty="0" smtClean="0"/>
              <a:t>.  </a:t>
            </a:r>
          </a:p>
          <a:p>
            <a:pPr algn="just"/>
            <a:r>
              <a:rPr lang="ru-RU" sz="2800" u="sng" dirty="0" smtClean="0"/>
              <a:t>Организаторы </a:t>
            </a:r>
            <a:r>
              <a:rPr lang="ru-RU" sz="2800" dirty="0" smtClean="0"/>
              <a:t>в аудитории осуществляют действия, задаваемые регламентом экзамена по конкретному предмету.</a:t>
            </a:r>
          </a:p>
          <a:p>
            <a:pPr algn="just"/>
            <a:r>
              <a:rPr lang="ru-RU" sz="2800" u="sng" dirty="0" smtClean="0"/>
              <a:t>Проверка</a:t>
            </a:r>
            <a:r>
              <a:rPr lang="ru-RU" sz="2800" dirty="0" smtClean="0"/>
              <a:t> экзаменационных работ осуществляется централизовано РЦОИ.</a:t>
            </a:r>
          </a:p>
          <a:p>
            <a:pPr algn="just"/>
            <a:r>
              <a:rPr lang="ru-RU" sz="2800" dirty="0" smtClean="0"/>
              <a:t>ППЭ – МБОУ АСОШ №2 с УИОП.</a:t>
            </a:r>
          </a:p>
          <a:p>
            <a:pPr algn="just"/>
            <a:r>
              <a:rPr lang="ru-RU" sz="2800" dirty="0" smtClean="0"/>
              <a:t>Время начало ОГЭ- 10.00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0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0010" y="783504"/>
            <a:ext cx="11269684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На экзаменах необходимо иметь при себе:</a:t>
            </a:r>
            <a:endParaRPr lang="ru-RU" sz="2800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dirty="0" smtClean="0"/>
              <a:t>-</a:t>
            </a:r>
            <a:r>
              <a:rPr lang="ru-RU" sz="2400" dirty="0" smtClean="0"/>
              <a:t>паспорт и ручку гелиевую;</a:t>
            </a:r>
          </a:p>
          <a:p>
            <a:pPr algn="just"/>
            <a:r>
              <a:rPr lang="ru-RU" sz="2400" dirty="0" smtClean="0"/>
              <a:t>-по математике – линейку, справочные материалы, содержащие основные формулы курса математики;</a:t>
            </a:r>
          </a:p>
          <a:p>
            <a:pPr algn="just"/>
            <a:r>
              <a:rPr lang="ru-RU" sz="2400" dirty="0" smtClean="0"/>
              <a:t>-по физике – непрограммируемый калькулятор, лабораторное оборудование;</a:t>
            </a:r>
          </a:p>
          <a:p>
            <a:pPr algn="just"/>
            <a:r>
              <a:rPr lang="ru-RU" sz="2400" dirty="0" smtClean="0"/>
              <a:t>-по химии - непрограммируемый калькулятор, лабораторное оборудование, периодическая система химических элементов Д.И.Менделеева, таблица растворимости солей, кислот и оснований в воде, электрохимический ряд напряжений металлов;</a:t>
            </a:r>
          </a:p>
          <a:p>
            <a:pPr algn="just"/>
            <a:r>
              <a:rPr lang="ru-RU" sz="2400" dirty="0" smtClean="0"/>
              <a:t>-по биологии – линейку, непрограммируемый калькулятор;</a:t>
            </a:r>
          </a:p>
          <a:p>
            <a:pPr algn="just"/>
            <a:r>
              <a:rPr lang="ru-RU" sz="2400" dirty="0" smtClean="0"/>
              <a:t>-по географии – линейка, непрограммируемый калькулятор и географические атласы для 7,8 и 9 классов;</a:t>
            </a:r>
          </a:p>
          <a:p>
            <a:pPr algn="just"/>
            <a:r>
              <a:rPr lang="ru-RU" sz="2400" dirty="0" smtClean="0"/>
              <a:t>-по информатике и ИКТ – компьютерная техника;</a:t>
            </a:r>
          </a:p>
          <a:p>
            <a:pPr algn="just"/>
            <a:r>
              <a:rPr lang="ru-RU" sz="2400" u="sng" dirty="0" smtClean="0"/>
              <a:t>Все остальное использовать на экзамене запрещено.</a:t>
            </a:r>
            <a:r>
              <a:rPr lang="ru-RU" sz="2400" dirty="0" smtClean="0"/>
              <a:t> В случае нарушения установленного порядка участник </a:t>
            </a:r>
            <a:r>
              <a:rPr lang="ru-RU" sz="2400" u="sng" dirty="0" smtClean="0"/>
              <a:t>удаляется с экзамена</a:t>
            </a:r>
            <a:r>
              <a:rPr lang="ru-RU" sz="2400" dirty="0" smtClean="0"/>
              <a:t>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900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39388" y="1214067"/>
            <a:ext cx="111034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FF0000"/>
                </a:solidFill>
              </a:rPr>
              <a:t>Информационные ресурсы по вопросам ОГЭ</a:t>
            </a:r>
            <a:endParaRPr lang="ru-RU" sz="3600" dirty="0" smtClean="0">
              <a:solidFill>
                <a:srgbClr val="FF0000"/>
              </a:solidFill>
            </a:endParaRPr>
          </a:p>
          <a:p>
            <a:endParaRPr lang="ru-RU" sz="3600" dirty="0" smtClean="0"/>
          </a:p>
          <a:p>
            <a:r>
              <a:rPr lang="ru-RU" sz="3600" b="1" u="sng" dirty="0" err="1" smtClean="0"/>
              <a:t>www.gia.edu.ru</a:t>
            </a:r>
            <a:r>
              <a:rPr lang="ru-RU" sz="3600" b="1" u="sng" dirty="0" smtClean="0"/>
              <a:t> – </a:t>
            </a:r>
            <a:r>
              <a:rPr lang="ru-RU" sz="3600" u="sng" dirty="0" smtClean="0"/>
              <a:t>Интернет – портал информационной поддержки ОГЭ</a:t>
            </a:r>
            <a:endParaRPr lang="ru-RU" sz="3600" dirty="0" smtClean="0"/>
          </a:p>
          <a:p>
            <a:endParaRPr lang="ru-RU" sz="3600" b="1" u="sng" dirty="0" smtClean="0"/>
          </a:p>
          <a:p>
            <a:r>
              <a:rPr lang="ru-RU" sz="3600" b="1" u="sng" dirty="0" smtClean="0"/>
              <a:t>www.fipi.ru – </a:t>
            </a:r>
            <a:r>
              <a:rPr lang="ru-RU" sz="3600" u="sng" dirty="0" smtClean="0"/>
              <a:t>Сайт Федерального института педагогических измерений</a:t>
            </a:r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2900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pic>
        <p:nvPicPr>
          <p:cNvPr id="10242" name="Picture 2" descr="https://arhivurokov.ru/multiurok/8/6/6/866d5d7e5ac63ad34f460ccbc4d1995abdad7a67/matierialy-k-roditiel-skomu-sobraniiu-po-podghotov_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1855" y="1788281"/>
            <a:ext cx="5877643" cy="401955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63139" y="751068"/>
            <a:ext cx="5237017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Важным и полезным ресурсом для выпускника основной школы</a:t>
            </a:r>
            <a:r>
              <a:rPr lang="ru-RU" sz="2400" u="sng" dirty="0" smtClean="0"/>
              <a:t> является </a:t>
            </a:r>
            <a:r>
              <a:rPr lang="ru-RU" sz="2400" b="1" u="sng" dirty="0" smtClean="0">
                <a:solidFill>
                  <a:srgbClr val="FF0000"/>
                </a:solidFill>
              </a:rPr>
              <a:t>Открытый банк заданий ОГЭ на сайте ФИПИ</a:t>
            </a:r>
            <a:r>
              <a:rPr lang="ru-RU" sz="2400" dirty="0" smtClean="0"/>
              <a:t>. В Банке размещено большое количество заданий, используемых при составлении вариантов КИМ ОГЭ по всем учебным предметам. Для удобства использования задания сгруппированы по тематическим рубрикам. Готовиться к экзаменам можно по темам, особое внимание уделяя вызывающим затруднение разделам.</a:t>
            </a:r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0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pic>
        <p:nvPicPr>
          <p:cNvPr id="8194" name="Picture 2" descr="https://arhivurokov.ru/multiurok/8/6/6/866d5d7e5ac63ad34f460ccbc4d1995abdad7a67/matierialy-k-roditiel-skomu-sobraniiu-po-podghotov_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01978" y="1989140"/>
            <a:ext cx="10241855" cy="46254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81891" y="604145"/>
            <a:ext cx="95859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На </a:t>
            </a:r>
            <a:r>
              <a:rPr lang="ru-RU" sz="2800" b="1" dirty="0" smtClean="0"/>
              <a:t>сайте </a:t>
            </a:r>
            <a:r>
              <a:rPr lang="ru-RU" sz="2800" b="1" dirty="0" smtClean="0">
                <a:solidFill>
                  <a:srgbClr val="FF0000"/>
                </a:solidFill>
              </a:rPr>
              <a:t>«Сдам ГИА»</a:t>
            </a:r>
            <a:r>
              <a:rPr lang="ru-RU" sz="2800" b="1" dirty="0" smtClean="0"/>
              <a:t> </a:t>
            </a:r>
            <a:r>
              <a:rPr lang="ru-RU" sz="2800" dirty="0" smtClean="0"/>
              <a:t>представлены как задания по отдельным темам, так и типовые варианты экзаменационных работ.</a:t>
            </a:r>
          </a:p>
        </p:txBody>
      </p:sp>
    </p:spTree>
    <p:extLst>
      <p:ext uri="{BB962C8B-B14F-4D97-AF65-F5344CB8AC3E}">
        <p14:creationId xmlns:p14="http://schemas.microsoft.com/office/powerpoint/2010/main" xmlns="" val="2900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973777" y="1769422"/>
            <a:ext cx="107115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FF0000"/>
                </a:solidFill>
              </a:rPr>
              <a:t>Хорошая подготовка – это половина победы!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184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6883" y="751344"/>
            <a:ext cx="1144261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Участники ГИА</a:t>
            </a:r>
            <a:endParaRPr lang="ru-RU" sz="2800" dirty="0" smtClean="0">
              <a:solidFill>
                <a:srgbClr val="FF0000"/>
              </a:solidFill>
            </a:endParaRPr>
          </a:p>
          <a:p>
            <a:endParaRPr lang="ru-RU" sz="2800" dirty="0" smtClean="0"/>
          </a:p>
          <a:p>
            <a:pPr algn="just"/>
            <a:r>
              <a:rPr lang="ru-RU" sz="2800" dirty="0" smtClean="0"/>
              <a:t>К государственной итоговой аттестации допускаются обучающиеся IX классов, </a:t>
            </a:r>
            <a:r>
              <a:rPr lang="ru-RU" sz="2800" u="sng" dirty="0" smtClean="0"/>
              <a:t>не имеющие академической задолженности и в полном объеме выполнившие учебный план</a:t>
            </a:r>
            <a:r>
              <a:rPr lang="ru-RU" sz="2800" dirty="0" smtClean="0"/>
              <a:t> или индивидуальный учебный план (имеющие годовые отметки по всем учебным предметам учебного плана общеобразовательного учреждения </a:t>
            </a:r>
            <a:r>
              <a:rPr lang="ru-RU" sz="2800" u="sng" dirty="0" smtClean="0"/>
              <a:t>за IX класс </a:t>
            </a:r>
            <a:r>
              <a:rPr lang="ru-RU" sz="2800" b="1" u="sng" dirty="0" smtClean="0"/>
              <a:t>не ниже удовлетворительных</a:t>
            </a:r>
            <a:r>
              <a:rPr lang="ru-RU" sz="2800" b="1" dirty="0" smtClean="0"/>
              <a:t>).</a:t>
            </a:r>
            <a:endParaRPr lang="ru-RU" sz="2800" dirty="0" smtClean="0"/>
          </a:p>
          <a:p>
            <a:pPr algn="just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/>
              <a:t>Решение о допуске к государственной итоговой аттестации</a:t>
            </a:r>
            <a:r>
              <a:rPr lang="ru-RU" sz="2800" dirty="0" smtClean="0"/>
              <a:t> принимается педагогическим советом образовательной организации и оформляется распорядительным актом образовательной организации не позднее </a:t>
            </a:r>
            <a:r>
              <a:rPr lang="ru-RU" sz="2800" b="1" u="sng" dirty="0" smtClean="0"/>
              <a:t>21 мая текущего года.</a:t>
            </a:r>
            <a:endParaRPr lang="ru-RU" sz="2800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0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Символ\46205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0" y="148620"/>
            <a:ext cx="12192000" cy="424164"/>
          </a:xfrm>
          <a:prstGeom prst="rect">
            <a:avLst/>
          </a:prstGeom>
          <a:noFill/>
        </p:spPr>
      </p:pic>
      <p:pic>
        <p:nvPicPr>
          <p:cNvPr id="8" name="Picture 5" descr="C:\Users\Администратор\Desktop\Символ\tatarstan_ger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9754" y="21437"/>
            <a:ext cx="839745" cy="830998"/>
          </a:xfrm>
          <a:prstGeom prst="rect">
            <a:avLst/>
          </a:prstGeom>
          <a:noFill/>
        </p:spPr>
      </p:pic>
      <p:pic>
        <p:nvPicPr>
          <p:cNvPr id="9" name="Picture 6" descr="C:\Users\Администратор\Desktop\Символ\273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67862" y="92875"/>
            <a:ext cx="642942" cy="7143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7512" y="841653"/>
            <a:ext cx="11293433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Государственная итоговая аттестация по программам основного общего образования в 2019-2020 учебном году включает в себя обязательные экзамены: </a:t>
            </a:r>
            <a:r>
              <a:rPr lang="ru-RU" sz="2400" b="1" dirty="0" smtClean="0">
                <a:solidFill>
                  <a:srgbClr val="FF0000"/>
                </a:solidFill>
              </a:rPr>
              <a:t>МАТЕМАТИКА и РУССКИЙ ЯЗЫК</a:t>
            </a:r>
          </a:p>
          <a:p>
            <a:pPr algn="ctr"/>
            <a:r>
              <a:rPr lang="ru-RU" sz="2800" b="1" dirty="0" smtClean="0"/>
              <a:t>Экзамены по выбору: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Родной язык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Родная литература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Иностранный язык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Русская литература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Информатика и ИКТ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Обществознание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География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Физика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Биология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Химия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История</a:t>
            </a:r>
          </a:p>
          <a:p>
            <a:endParaRPr lang="ru-RU" sz="24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0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761" y="549275"/>
            <a:ext cx="11214623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12 ФЕВРАЛЯ 2020 ГОДА СОСТОИТСЯ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ИТОГОВОЕ СОБЕСЕДОВАНИЕ ПО РУССКОМУ ЯЗЫКУ.</a:t>
            </a:r>
            <a:r>
              <a:rPr lang="ru-RU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ИТОГОВОЕ СОБЕСЕДОВАНИЕ</a:t>
            </a:r>
            <a:r>
              <a:rPr lang="ru-RU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ЯВЛЯЕТСЯ ДОПУСКОМ К ГИА С 2019 ГОДА</a:t>
            </a:r>
            <a:r>
              <a:rPr lang="ru-RU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472018" y="1557338"/>
            <a:ext cx="11233149" cy="830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1F497D"/>
                </a:solidFill>
                <a:latin typeface="Arial" charset="0"/>
              </a:rPr>
              <a:t>Итоговое собеседование по русскому языку состоит из двух частей, включающих в себя четыре задания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5364" name="Прямоугольник 6"/>
          <p:cNvSpPr>
            <a:spLocks noChangeArrowheads="1"/>
          </p:cNvSpPr>
          <p:nvPr/>
        </p:nvSpPr>
        <p:spPr bwMode="auto">
          <a:xfrm>
            <a:off x="472018" y="2708275"/>
            <a:ext cx="11000316" cy="273921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dirty="0">
                <a:solidFill>
                  <a:schemeClr val="tx2"/>
                </a:solidFill>
                <a:latin typeface="Arial" charset="0"/>
              </a:rPr>
              <a:t>Общее время ответа (включая время на подготовку) – </a:t>
            </a:r>
            <a:r>
              <a:rPr lang="ru-RU" sz="2400" dirty="0">
                <a:solidFill>
                  <a:srgbClr val="FF0000"/>
                </a:solidFill>
                <a:latin typeface="Arial" charset="0"/>
              </a:rPr>
              <a:t>15 минут.</a:t>
            </a:r>
          </a:p>
          <a:p>
            <a:pPr algn="just"/>
            <a:endParaRPr lang="ru-RU" sz="2800" dirty="0">
              <a:solidFill>
                <a:schemeClr val="tx2"/>
              </a:solidFill>
              <a:latin typeface="Arial" charset="0"/>
            </a:endParaRPr>
          </a:p>
          <a:p>
            <a:pPr algn="just"/>
            <a:r>
              <a:rPr lang="ru-RU" sz="2400" dirty="0">
                <a:solidFill>
                  <a:schemeClr val="tx2"/>
                </a:solidFill>
                <a:latin typeface="Arial" charset="0"/>
              </a:rPr>
              <a:t>На протяжении всего времени ответа ведётся </a:t>
            </a:r>
            <a:r>
              <a:rPr lang="ru-RU" sz="2400" dirty="0">
                <a:solidFill>
                  <a:srgbClr val="FF0000"/>
                </a:solidFill>
                <a:latin typeface="Arial" charset="0"/>
              </a:rPr>
              <a:t>аудиозапись.</a:t>
            </a:r>
          </a:p>
          <a:p>
            <a:pPr algn="just"/>
            <a:endParaRPr lang="ru-RU" sz="2400" dirty="0">
              <a:solidFill>
                <a:schemeClr val="tx2"/>
              </a:solidFill>
              <a:latin typeface="Arial" charset="0"/>
            </a:endParaRPr>
          </a:p>
          <a:p>
            <a:pPr algn="just"/>
            <a:r>
              <a:rPr lang="ru-RU" sz="2400" dirty="0" smtClean="0">
                <a:solidFill>
                  <a:schemeClr val="tx2"/>
                </a:solidFill>
                <a:latin typeface="Arial" charset="0"/>
              </a:rPr>
              <a:t>Дети должны полностью </a:t>
            </a:r>
            <a:r>
              <a:rPr lang="ru-RU" sz="2400" dirty="0">
                <a:solidFill>
                  <a:schemeClr val="tx2"/>
                </a:solidFill>
                <a:latin typeface="Arial" charset="0"/>
              </a:rPr>
              <a:t>выполнить поставленные задачи, </a:t>
            </a:r>
            <a:r>
              <a:rPr lang="ru-RU" sz="2400" dirty="0" smtClean="0">
                <a:solidFill>
                  <a:schemeClr val="tx2"/>
                </a:solidFill>
                <a:latin typeface="Arial" charset="0"/>
              </a:rPr>
              <a:t>говорить </a:t>
            </a:r>
            <a:r>
              <a:rPr lang="ru-RU" sz="2400" dirty="0">
                <a:solidFill>
                  <a:srgbClr val="FF0000"/>
                </a:solidFill>
                <a:latin typeface="Arial" charset="0"/>
              </a:rPr>
              <a:t>ясно и чётко, не </a:t>
            </a:r>
            <a:r>
              <a:rPr lang="ru-RU" sz="2400" dirty="0" smtClean="0">
                <a:solidFill>
                  <a:srgbClr val="FF0000"/>
                </a:solidFill>
                <a:latin typeface="Arial" charset="0"/>
              </a:rPr>
              <a:t>отходить </a:t>
            </a:r>
            <a:r>
              <a:rPr lang="ru-RU" sz="2400" dirty="0">
                <a:solidFill>
                  <a:srgbClr val="FF0000"/>
                </a:solidFill>
                <a:latin typeface="Arial" charset="0"/>
              </a:rPr>
              <a:t>от темы</a:t>
            </a:r>
            <a:r>
              <a:rPr lang="ru-RU" sz="2400" dirty="0">
                <a:solidFill>
                  <a:schemeClr val="tx2"/>
                </a:solidFill>
                <a:latin typeface="Arial" charset="0"/>
              </a:rPr>
              <a:t>. Так </a:t>
            </a:r>
            <a:r>
              <a:rPr lang="ru-RU" sz="2400" dirty="0" smtClean="0">
                <a:solidFill>
                  <a:schemeClr val="tx2"/>
                </a:solidFill>
                <a:latin typeface="Arial" charset="0"/>
              </a:rPr>
              <a:t>они смогут </a:t>
            </a:r>
            <a:r>
              <a:rPr lang="ru-RU" sz="2400" dirty="0">
                <a:solidFill>
                  <a:schemeClr val="tx2"/>
                </a:solidFill>
                <a:latin typeface="Arial" charset="0"/>
              </a:rPr>
              <a:t>набрать наибольшее количество баллов.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334434" y="260350"/>
            <a:ext cx="11233151" cy="50167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200">
              <a:solidFill>
                <a:schemeClr val="tx2"/>
              </a:solidFill>
              <a:latin typeface="Arial" charset="0"/>
            </a:endParaRPr>
          </a:p>
          <a:p>
            <a:pPr algn="ctr"/>
            <a:r>
              <a:rPr lang="ru-RU" sz="3200">
                <a:solidFill>
                  <a:srgbClr val="FF0000"/>
                </a:solidFill>
                <a:latin typeface="Arial" charset="0"/>
              </a:rPr>
              <a:t>Часть 1 состоит из двух заданий. Задания 1 и 2 выполняются с использованием одного текста.</a:t>
            </a:r>
          </a:p>
          <a:p>
            <a:endParaRPr lang="ru-RU" sz="3200">
              <a:solidFill>
                <a:schemeClr val="tx2"/>
              </a:solidFill>
              <a:latin typeface="Arial" charset="0"/>
            </a:endParaRPr>
          </a:p>
          <a:p>
            <a:r>
              <a:rPr lang="ru-RU" sz="3200">
                <a:solidFill>
                  <a:schemeClr val="tx2"/>
                </a:solidFill>
                <a:latin typeface="Arial" charset="0"/>
              </a:rPr>
              <a:t>Задание 1 – чтение вслух небольшого текста. Время на подготовку – 2 минуты.</a:t>
            </a:r>
          </a:p>
          <a:p>
            <a:endParaRPr lang="ru-RU" sz="3200">
              <a:solidFill>
                <a:schemeClr val="tx2"/>
              </a:solidFill>
              <a:latin typeface="Arial" charset="0"/>
            </a:endParaRPr>
          </a:p>
          <a:p>
            <a:r>
              <a:rPr lang="ru-RU" sz="3200">
                <a:solidFill>
                  <a:schemeClr val="tx2"/>
                </a:solidFill>
                <a:latin typeface="Arial" charset="0"/>
              </a:rPr>
              <a:t>В задании 2 предлагается пересказать прочитанный текст, дополнив его высказыванием. </a:t>
            </a:r>
          </a:p>
          <a:p>
            <a:r>
              <a:rPr lang="ru-RU" sz="3200">
                <a:solidFill>
                  <a:schemeClr val="tx2"/>
                </a:solidFill>
                <a:latin typeface="Arial" charset="0"/>
              </a:rPr>
              <a:t>Время на подготовку – 2 минуты.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4434" y="115888"/>
            <a:ext cx="11233151" cy="452431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2"/>
              </a:solidFill>
              <a:latin typeface="Arial"/>
              <a:cs typeface="Arial" pitchFamily="34" charset="0"/>
            </a:endParaRPr>
          </a:p>
          <a:p>
            <a:pPr indent="452438" algn="just">
              <a:defRPr/>
            </a:pPr>
            <a:r>
              <a:rPr lang="ru-RU" sz="1800" dirty="0">
                <a:cs typeface="Arial" pitchFamily="34" charset="0"/>
              </a:rPr>
              <a:t>В русской живописи много прекрасных полотен с изображением крестьян. Но художники, которые выбрали темой своего творчества крестьянскую жизнь, жили, как правило, в Москве или Петербурге, а в деревнях бывали только наездами – для работы. Иван </a:t>
            </a:r>
            <a:r>
              <a:rPr lang="ru-RU" sz="1800" dirty="0" err="1">
                <a:cs typeface="Arial" pitchFamily="34" charset="0"/>
              </a:rPr>
              <a:t>Горо́хов</a:t>
            </a:r>
            <a:r>
              <a:rPr lang="ru-RU" sz="1800" dirty="0">
                <a:cs typeface="Arial" pitchFamily="34" charset="0"/>
              </a:rPr>
              <a:t> жил иначе. Он был родом из крестьянской семьи.</a:t>
            </a:r>
          </a:p>
          <a:p>
            <a:pPr indent="452438" algn="just">
              <a:defRPr/>
            </a:pPr>
            <a:r>
              <a:rPr lang="ru-RU" sz="1800" dirty="0">
                <a:cs typeface="Arial" pitchFamily="34" charset="0"/>
              </a:rPr>
              <a:t> У маленького Вани была привычка – всюду носить с собой небольшую тетрадку. Он рисовал в ней то, что видел вокруг: красивый цветок, речные берега, милое лицо. Однажды его рисунки попались на глаза местному помещику, и тот, разглядев в них недюжинный талант, отправил мальчика в Москву учиться на художника. </a:t>
            </a:r>
          </a:p>
          <a:p>
            <a:pPr indent="452438" algn="just">
              <a:defRPr/>
            </a:pPr>
            <a:r>
              <a:rPr lang="ru-RU" sz="1800" dirty="0">
                <a:cs typeface="Arial" pitchFamily="34" charset="0"/>
              </a:rPr>
              <a:t>По окончании учёбы Горохов не остался в Петербурге, он вернулся в родную деревню, стал вести хозяйство, растить детей и, конечно, рисовать. Трудно было находить время на любимое дело, тяжело было устроить мастерскую прямо в избе, но результат стоил того. Из-под кисти художника вышли десятки замечательных картин. Особенно удавались художнику пейзажи и детские образы. За свою жизнь Горохов создал около 600 произведений. Работы художника высоко ценили и покупали собиратели искусства, в том числе Павел </a:t>
            </a:r>
            <a:r>
              <a:rPr lang="ru-RU" sz="1800" dirty="0" err="1">
                <a:cs typeface="Arial" pitchFamily="34" charset="0"/>
              </a:rPr>
              <a:t>Третьяко́в</a:t>
            </a:r>
            <a:r>
              <a:rPr lang="ru-RU" sz="1800" dirty="0">
                <a:cs typeface="Arial" pitchFamily="34" charset="0"/>
              </a:rPr>
              <a:t> и члены императорской семьи. </a:t>
            </a:r>
          </a:p>
          <a:p>
            <a:pPr indent="452438" algn="just">
              <a:defRPr/>
            </a:pPr>
            <a:r>
              <a:rPr lang="ru-RU" sz="1800" dirty="0">
                <a:cs typeface="Arial" pitchFamily="34" charset="0"/>
              </a:rPr>
              <a:t>Имя Горохова сейчас не очень известно, часть картин сгорела в годы Великой Отечественной войны. Но творческое наследие Горохова помогает нам почувствовать красоту родной природы и любовь художника к простым людям. </a:t>
            </a:r>
            <a:endParaRPr lang="ru-RU" sz="1800" dirty="0">
              <a:solidFill>
                <a:schemeClr val="tx2"/>
              </a:solidFill>
              <a:latin typeface="Arial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3"/>
          <p:cNvSpPr>
            <a:spLocks noChangeArrowheads="1"/>
          </p:cNvSpPr>
          <p:nvPr/>
        </p:nvSpPr>
        <p:spPr bwMode="auto">
          <a:xfrm>
            <a:off x="719667" y="260351"/>
            <a:ext cx="11055351" cy="21852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	Перескажите прочитанный Вами текст об И.Л. Горохове, включив в пересказ слова его современника, профессора Евгра́фа Семёновича Соро́кина: </a:t>
            </a:r>
          </a:p>
          <a:p>
            <a:pPr algn="just"/>
            <a:r>
              <a:rPr lang="ru-RU" sz="2000"/>
              <a:t>	</a:t>
            </a:r>
            <a:r>
              <a:rPr lang="ru-RU" sz="2800" i="1">
                <a:solidFill>
                  <a:srgbClr val="FF0000"/>
                </a:solidFill>
              </a:rPr>
              <a:t>«Горохов славился как блестящий рисовальщик, его живопись была такой насыщенной, сочной…» </a:t>
            </a:r>
          </a:p>
          <a:p>
            <a:r>
              <a:rPr lang="ru-RU" sz="2000"/>
              <a:t>	Подумайте, где лучше использовать слова Е.С. Сорокина в пересказе. Вы можете использовать любые способы цитирования. </a:t>
            </a:r>
            <a:endParaRPr lang="ru-RU" sz="20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6601" y="3598863"/>
            <a:ext cx="11233151" cy="255454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cs typeface="Arial" pitchFamily="34" charset="0"/>
              </a:rPr>
              <a:t>	Выявленные сложности:</a:t>
            </a:r>
          </a:p>
          <a:p>
            <a:pPr>
              <a:defRPr/>
            </a:pPr>
            <a:r>
              <a:rPr lang="ru-RU" sz="2000" u="sng" dirty="0">
                <a:solidFill>
                  <a:srgbClr val="FF0000"/>
                </a:solidFill>
                <a:cs typeface="Arial" pitchFamily="34" charset="0"/>
              </a:rPr>
              <a:t>Часть 1. Чтение текста:</a:t>
            </a:r>
          </a:p>
          <a:p>
            <a:pPr marL="265113">
              <a:tabLst>
                <a:tab pos="265113" algn="l"/>
              </a:tabLst>
              <a:defRPr/>
            </a:pPr>
            <a:r>
              <a:rPr lang="ru-RU" sz="2000" dirty="0">
                <a:cs typeface="Arial" pitchFamily="34" charset="0"/>
              </a:rPr>
              <a:t>Неумение читать выразительно, с соблюдениями орфоэпических норм (ударение в словах). Чтение не осмысленное без передачи эмоционального настроя.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u="sng" dirty="0">
                <a:solidFill>
                  <a:srgbClr val="FF0000"/>
                </a:solidFill>
                <a:cs typeface="Arial" pitchFamily="34" charset="0"/>
              </a:rPr>
              <a:t>Часть 2. Пересказ текста с опорой на цитату:</a:t>
            </a:r>
          </a:p>
          <a:p>
            <a:pPr marL="176213">
              <a:defRPr/>
            </a:pPr>
            <a:r>
              <a:rPr lang="ru-RU" sz="2000" dirty="0">
                <a:cs typeface="Arial" pitchFamily="34" charset="0"/>
              </a:rPr>
              <a:t>Не умение построить пересказ, используя способы цитирования.</a:t>
            </a:r>
          </a:p>
          <a:p>
            <a:pPr marL="342900" indent="-342900">
              <a:buFontTx/>
              <a:buAutoNum type="arabicPeriod"/>
              <a:defRPr/>
            </a:pPr>
            <a:endParaRPr lang="ru-RU" sz="2000" dirty="0">
              <a:cs typeface="Arial" pitchFamily="34" charset="0"/>
            </a:endParaRPr>
          </a:p>
          <a:p>
            <a:pPr>
              <a:defRPr/>
            </a:pPr>
            <a:endParaRPr lang="ru-RU" sz="2000" dirty="0">
              <a:solidFill>
                <a:schemeClr val="tx2"/>
              </a:solidFill>
              <a:latin typeface="Arial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3"/>
          <p:cNvSpPr>
            <a:spLocks noChangeArrowheads="1"/>
          </p:cNvSpPr>
          <p:nvPr/>
        </p:nvSpPr>
        <p:spPr bwMode="auto">
          <a:xfrm>
            <a:off x="353484" y="115889"/>
            <a:ext cx="11233149" cy="58785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>
              <a:solidFill>
                <a:schemeClr val="tx2"/>
              </a:solidFill>
              <a:latin typeface="Arial" charset="0"/>
            </a:endParaRPr>
          </a:p>
          <a:p>
            <a:pPr algn="ctr"/>
            <a:r>
              <a:rPr lang="ru-RU" sz="3200">
                <a:solidFill>
                  <a:srgbClr val="FF0000"/>
                </a:solidFill>
                <a:latin typeface="Arial" charset="0"/>
              </a:rPr>
              <a:t>Часть 2 состоит из двух заданий</a:t>
            </a:r>
          </a:p>
          <a:p>
            <a:endParaRPr lang="ru-RU" sz="3200">
              <a:solidFill>
                <a:srgbClr val="FF0000"/>
              </a:solidFill>
              <a:latin typeface="Arial" charset="0"/>
            </a:endParaRP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Задания 3 и 4 не связаны с текстом, который Вы читали и пересказывали, выполняя задания 1 и 2. </a:t>
            </a: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Вам предстоит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выбрать одну тему для монолога и диалога.</a:t>
            </a:r>
          </a:p>
          <a:p>
            <a:endParaRPr lang="ru-RU" sz="2400">
              <a:solidFill>
                <a:schemeClr val="tx2"/>
              </a:solidFill>
              <a:latin typeface="Arial" charset="0"/>
            </a:endParaRP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В задании 3 предлагается выбрать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один из трёх предложенных вариантов беседы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: описание фотографии, повествование на основе жизненного опыта, рассуждение по одной из сформулированных проблем. Время на подготовку – 1 минута.</a:t>
            </a:r>
          </a:p>
          <a:p>
            <a:endParaRPr lang="ru-RU" sz="2400">
              <a:solidFill>
                <a:schemeClr val="tx2"/>
              </a:solidFill>
              <a:latin typeface="Arial" charset="0"/>
            </a:endParaRP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В задании 4 Вам предстоит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поучаствовать в беседе 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по теме предыдущего задания.</a:t>
            </a:r>
          </a:p>
          <a:p>
            <a:endParaRPr lang="ru-RU" sz="24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2141</TotalTime>
  <Words>1869</Words>
  <Application>Microsoft Office PowerPoint</Application>
  <PresentationFormat>Произвольный</PresentationFormat>
  <Paragraphs>231</Paragraphs>
  <Slides>29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12 ФЕВРАЛЯ 2020 ГОДА СОСТОИТСЯ ИТОГОВОЕ СОБЕСЕДОВАНИЕ ПО РУССКОМУ ЯЗЫКУ.  ИТОГОВОЕ СОБЕСЕДОВАНИЕ ЯВЛЯЕТСЯ ДОПУСКОМ К ГИА С 2019 ГОДА.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Lestat</dc:creator>
  <cp:lastModifiedBy>Зимфира</cp:lastModifiedBy>
  <cp:revision>186</cp:revision>
  <cp:lastPrinted>2018-01-18T10:49:56Z</cp:lastPrinted>
  <dcterms:created xsi:type="dcterms:W3CDTF">2015-08-26T10:19:51Z</dcterms:created>
  <dcterms:modified xsi:type="dcterms:W3CDTF">2020-01-31T04:28:10Z</dcterms:modified>
</cp:coreProperties>
</file>